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59" r:id="rId6"/>
    <p:sldId id="272" r:id="rId7"/>
    <p:sldId id="293" r:id="rId8"/>
    <p:sldId id="261" r:id="rId9"/>
    <p:sldId id="262" r:id="rId10"/>
    <p:sldId id="263" r:id="rId11"/>
    <p:sldId id="273" r:id="rId12"/>
    <p:sldId id="264" r:id="rId13"/>
    <p:sldId id="265" r:id="rId14"/>
    <p:sldId id="266" r:id="rId15"/>
    <p:sldId id="294" r:id="rId16"/>
    <p:sldId id="295" r:id="rId17"/>
    <p:sldId id="267" r:id="rId18"/>
    <p:sldId id="268" r:id="rId19"/>
    <p:sldId id="278" r:id="rId20"/>
    <p:sldId id="280" r:id="rId21"/>
    <p:sldId id="269" r:id="rId22"/>
    <p:sldId id="274" r:id="rId23"/>
    <p:sldId id="281" r:id="rId24"/>
    <p:sldId id="282" r:id="rId25"/>
    <p:sldId id="283" r:id="rId26"/>
    <p:sldId id="284" r:id="rId27"/>
    <p:sldId id="287" r:id="rId28"/>
    <p:sldId id="279" r:id="rId29"/>
    <p:sldId id="285" r:id="rId30"/>
    <p:sldId id="286" r:id="rId31"/>
    <p:sldId id="275" r:id="rId32"/>
    <p:sldId id="288" r:id="rId33"/>
    <p:sldId id="289" r:id="rId34"/>
    <p:sldId id="290" r:id="rId35"/>
    <p:sldId id="291" r:id="rId36"/>
    <p:sldId id="292" r:id="rId37"/>
    <p:sldId id="276" r:id="rId38"/>
    <p:sldId id="277" r:id="rId39"/>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3061E5FD-612A-451A-864C-6547CF5059EF}" type="slidenum">
              <a:rPr lang="en-NZ"/>
              <a:pPr>
                <a:defRPr/>
              </a:pPr>
              <a:t>‹#›</a:t>
            </a:fld>
            <a:endParaRPr lang="en-NZ"/>
          </a:p>
        </p:txBody>
      </p:sp>
    </p:spTree>
    <p:extLst>
      <p:ext uri="{BB962C8B-B14F-4D97-AF65-F5344CB8AC3E}">
        <p14:creationId xmlns:p14="http://schemas.microsoft.com/office/powerpoint/2010/main" val="1687669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DC0CCE81-E71C-4206-B36F-1A8F15C55D5D}" type="slidenum">
              <a:rPr lang="en-NZ"/>
              <a:pPr>
                <a:defRPr/>
              </a:pPr>
              <a:t>‹#›</a:t>
            </a:fld>
            <a:endParaRPr lang="en-NZ"/>
          </a:p>
        </p:txBody>
      </p:sp>
    </p:spTree>
    <p:extLst>
      <p:ext uri="{BB962C8B-B14F-4D97-AF65-F5344CB8AC3E}">
        <p14:creationId xmlns:p14="http://schemas.microsoft.com/office/powerpoint/2010/main" val="35388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2B2D3A22-F231-45C3-B306-97E7472D4389}" type="slidenum">
              <a:rPr lang="en-NZ"/>
              <a:pPr>
                <a:defRPr/>
              </a:pPr>
              <a:t>‹#›</a:t>
            </a:fld>
            <a:endParaRPr lang="en-NZ"/>
          </a:p>
        </p:txBody>
      </p:sp>
    </p:spTree>
    <p:extLst>
      <p:ext uri="{BB962C8B-B14F-4D97-AF65-F5344CB8AC3E}">
        <p14:creationId xmlns:p14="http://schemas.microsoft.com/office/powerpoint/2010/main" val="266212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330BD096-4DBD-4396-97CA-28CA9DC31A3B}" type="slidenum">
              <a:rPr lang="en-NZ"/>
              <a:pPr>
                <a:defRPr/>
              </a:pPr>
              <a:t>‹#›</a:t>
            </a:fld>
            <a:endParaRPr lang="en-NZ"/>
          </a:p>
        </p:txBody>
      </p:sp>
    </p:spTree>
    <p:extLst>
      <p:ext uri="{BB962C8B-B14F-4D97-AF65-F5344CB8AC3E}">
        <p14:creationId xmlns:p14="http://schemas.microsoft.com/office/powerpoint/2010/main" val="212459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83811DD9-DDFF-4524-AE6B-BF8B5028A01B}" type="slidenum">
              <a:rPr lang="en-NZ"/>
              <a:pPr>
                <a:defRPr/>
              </a:pPr>
              <a:t>‹#›</a:t>
            </a:fld>
            <a:endParaRPr lang="en-NZ"/>
          </a:p>
        </p:txBody>
      </p:sp>
    </p:spTree>
    <p:extLst>
      <p:ext uri="{BB962C8B-B14F-4D97-AF65-F5344CB8AC3E}">
        <p14:creationId xmlns:p14="http://schemas.microsoft.com/office/powerpoint/2010/main" val="158751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5FF28AC5-F1E1-4280-A4AC-619D669535E6}" type="slidenum">
              <a:rPr lang="en-NZ"/>
              <a:pPr>
                <a:defRPr/>
              </a:pPr>
              <a:t>‹#›</a:t>
            </a:fld>
            <a:endParaRPr lang="en-NZ"/>
          </a:p>
        </p:txBody>
      </p:sp>
    </p:spTree>
    <p:extLst>
      <p:ext uri="{BB962C8B-B14F-4D97-AF65-F5344CB8AC3E}">
        <p14:creationId xmlns:p14="http://schemas.microsoft.com/office/powerpoint/2010/main" val="379386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NZ"/>
          </a:p>
        </p:txBody>
      </p:sp>
      <p:sp>
        <p:nvSpPr>
          <p:cNvPr id="8" name="Rectangle 5"/>
          <p:cNvSpPr>
            <a:spLocks noGrp="1" noChangeArrowheads="1"/>
          </p:cNvSpPr>
          <p:nvPr>
            <p:ph type="ftr" sz="quarter" idx="11"/>
          </p:nvPr>
        </p:nvSpPr>
        <p:spPr>
          <a:ln/>
        </p:spPr>
        <p:txBody>
          <a:bodyPr/>
          <a:lstStyle>
            <a:lvl1pPr>
              <a:defRPr/>
            </a:lvl1pPr>
          </a:lstStyle>
          <a:p>
            <a:pPr>
              <a:defRPr/>
            </a:pPr>
            <a:endParaRPr lang="en-NZ"/>
          </a:p>
        </p:txBody>
      </p:sp>
      <p:sp>
        <p:nvSpPr>
          <p:cNvPr id="9" name="Rectangle 6"/>
          <p:cNvSpPr>
            <a:spLocks noGrp="1" noChangeArrowheads="1"/>
          </p:cNvSpPr>
          <p:nvPr>
            <p:ph type="sldNum" sz="quarter" idx="12"/>
          </p:nvPr>
        </p:nvSpPr>
        <p:spPr>
          <a:ln/>
        </p:spPr>
        <p:txBody>
          <a:bodyPr/>
          <a:lstStyle>
            <a:lvl1pPr>
              <a:defRPr/>
            </a:lvl1pPr>
          </a:lstStyle>
          <a:p>
            <a:pPr>
              <a:defRPr/>
            </a:pPr>
            <a:fld id="{CFA091CA-5DD0-4373-BCAB-2A2642CDD332}" type="slidenum">
              <a:rPr lang="en-NZ"/>
              <a:pPr>
                <a:defRPr/>
              </a:pPr>
              <a:t>‹#›</a:t>
            </a:fld>
            <a:endParaRPr lang="en-NZ"/>
          </a:p>
        </p:txBody>
      </p:sp>
    </p:spTree>
    <p:extLst>
      <p:ext uri="{BB962C8B-B14F-4D97-AF65-F5344CB8AC3E}">
        <p14:creationId xmlns:p14="http://schemas.microsoft.com/office/powerpoint/2010/main" val="423908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NZ"/>
          </a:p>
        </p:txBody>
      </p:sp>
      <p:sp>
        <p:nvSpPr>
          <p:cNvPr id="4" name="Rectangle 5"/>
          <p:cNvSpPr>
            <a:spLocks noGrp="1" noChangeArrowheads="1"/>
          </p:cNvSpPr>
          <p:nvPr>
            <p:ph type="ftr" sz="quarter" idx="11"/>
          </p:nvPr>
        </p:nvSpPr>
        <p:spPr>
          <a:ln/>
        </p:spPr>
        <p:txBody>
          <a:bodyPr/>
          <a:lstStyle>
            <a:lvl1pPr>
              <a:defRPr/>
            </a:lvl1pPr>
          </a:lstStyle>
          <a:p>
            <a:pPr>
              <a:defRPr/>
            </a:pPr>
            <a:endParaRPr lang="en-NZ"/>
          </a:p>
        </p:txBody>
      </p:sp>
      <p:sp>
        <p:nvSpPr>
          <p:cNvPr id="5" name="Rectangle 6"/>
          <p:cNvSpPr>
            <a:spLocks noGrp="1" noChangeArrowheads="1"/>
          </p:cNvSpPr>
          <p:nvPr>
            <p:ph type="sldNum" sz="quarter" idx="12"/>
          </p:nvPr>
        </p:nvSpPr>
        <p:spPr>
          <a:ln/>
        </p:spPr>
        <p:txBody>
          <a:bodyPr/>
          <a:lstStyle>
            <a:lvl1pPr>
              <a:defRPr/>
            </a:lvl1pPr>
          </a:lstStyle>
          <a:p>
            <a:pPr>
              <a:defRPr/>
            </a:pPr>
            <a:fld id="{0334DC9A-0860-409F-ADAC-2A606637620B}" type="slidenum">
              <a:rPr lang="en-NZ"/>
              <a:pPr>
                <a:defRPr/>
              </a:pPr>
              <a:t>‹#›</a:t>
            </a:fld>
            <a:endParaRPr lang="en-NZ"/>
          </a:p>
        </p:txBody>
      </p:sp>
    </p:spTree>
    <p:extLst>
      <p:ext uri="{BB962C8B-B14F-4D97-AF65-F5344CB8AC3E}">
        <p14:creationId xmlns:p14="http://schemas.microsoft.com/office/powerpoint/2010/main" val="9069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NZ"/>
          </a:p>
        </p:txBody>
      </p:sp>
      <p:sp>
        <p:nvSpPr>
          <p:cNvPr id="3" name="Rectangle 5"/>
          <p:cNvSpPr>
            <a:spLocks noGrp="1" noChangeArrowheads="1"/>
          </p:cNvSpPr>
          <p:nvPr>
            <p:ph type="ftr" sz="quarter" idx="11"/>
          </p:nvPr>
        </p:nvSpPr>
        <p:spPr>
          <a:ln/>
        </p:spPr>
        <p:txBody>
          <a:bodyPr/>
          <a:lstStyle>
            <a:lvl1pPr>
              <a:defRPr/>
            </a:lvl1pPr>
          </a:lstStyle>
          <a:p>
            <a:pPr>
              <a:defRPr/>
            </a:pPr>
            <a:endParaRPr lang="en-NZ"/>
          </a:p>
        </p:txBody>
      </p:sp>
      <p:sp>
        <p:nvSpPr>
          <p:cNvPr id="4" name="Rectangle 6"/>
          <p:cNvSpPr>
            <a:spLocks noGrp="1" noChangeArrowheads="1"/>
          </p:cNvSpPr>
          <p:nvPr>
            <p:ph type="sldNum" sz="quarter" idx="12"/>
          </p:nvPr>
        </p:nvSpPr>
        <p:spPr>
          <a:ln/>
        </p:spPr>
        <p:txBody>
          <a:bodyPr/>
          <a:lstStyle>
            <a:lvl1pPr>
              <a:defRPr/>
            </a:lvl1pPr>
          </a:lstStyle>
          <a:p>
            <a:pPr>
              <a:defRPr/>
            </a:pPr>
            <a:fld id="{C47567B7-0AA4-4272-8204-3E147A5AE6E7}" type="slidenum">
              <a:rPr lang="en-NZ"/>
              <a:pPr>
                <a:defRPr/>
              </a:pPr>
              <a:t>‹#›</a:t>
            </a:fld>
            <a:endParaRPr lang="en-NZ"/>
          </a:p>
        </p:txBody>
      </p:sp>
    </p:spTree>
    <p:extLst>
      <p:ext uri="{BB962C8B-B14F-4D97-AF65-F5344CB8AC3E}">
        <p14:creationId xmlns:p14="http://schemas.microsoft.com/office/powerpoint/2010/main" val="2780047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DC935943-7106-42A4-A470-DF56C607ACB7}" type="slidenum">
              <a:rPr lang="en-NZ"/>
              <a:pPr>
                <a:defRPr/>
              </a:pPr>
              <a:t>‹#›</a:t>
            </a:fld>
            <a:endParaRPr lang="en-NZ"/>
          </a:p>
        </p:txBody>
      </p:sp>
    </p:spTree>
    <p:extLst>
      <p:ext uri="{BB962C8B-B14F-4D97-AF65-F5344CB8AC3E}">
        <p14:creationId xmlns:p14="http://schemas.microsoft.com/office/powerpoint/2010/main" val="200146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60CE5375-1C7B-4292-BF42-3B0870E8E8E7}" type="slidenum">
              <a:rPr lang="en-NZ"/>
              <a:pPr>
                <a:defRPr/>
              </a:pPr>
              <a:t>‹#›</a:t>
            </a:fld>
            <a:endParaRPr lang="en-NZ"/>
          </a:p>
        </p:txBody>
      </p:sp>
    </p:spTree>
    <p:extLst>
      <p:ext uri="{BB962C8B-B14F-4D97-AF65-F5344CB8AC3E}">
        <p14:creationId xmlns:p14="http://schemas.microsoft.com/office/powerpoint/2010/main" val="297824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NZ"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N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N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519B65D-5864-46FA-A287-6E66C983E404}"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terranature.org/kakapoAliceFeeding.htm" TargetMode="External"/><Relationship Id="rId2" Type="http://schemas.openxmlformats.org/officeDocument/2006/relationships/hyperlink" Target="../../../OLD/VIDEO/Courtship/Booming%20Kakapo.mp4" TargetMode="Externa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hyperlink" Target="http://img.dailymail.co.uk/i/pix/2007/10_01/2BottleNoseARD_800x517.jpg"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img.dailymail.co.uk/i/pix/2007/10_01/3BottleNoseARD_800x545.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NZ" sz="4800" b="1" smtClean="0"/>
              <a:t>Intraspecific co-operative responses</a:t>
            </a:r>
          </a:p>
        </p:txBody>
      </p:sp>
      <p:sp>
        <p:nvSpPr>
          <p:cNvPr id="2051" name="Rectangle 3"/>
          <p:cNvSpPr>
            <a:spLocks noGrp="1" noChangeArrowheads="1"/>
          </p:cNvSpPr>
          <p:nvPr>
            <p:ph type="subTitle" idx="1"/>
          </p:nvPr>
        </p:nvSpPr>
        <p:spPr/>
        <p:txBody>
          <a:bodyPr/>
          <a:lstStyle/>
          <a:p>
            <a:pPr eaLnBrk="1" hangingPunct="1"/>
            <a:endParaRPr lang="en-US" smtClean="0"/>
          </a:p>
        </p:txBody>
      </p:sp>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500">
                                          <p:stCondLst>
                                            <p:cond delay="0"/>
                                          </p:stCondLst>
                                        </p:cTn>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nodePh="1">
                                  <p:stCondLst>
                                    <p:cond delay="0"/>
                                  </p:stCondLst>
                                  <p:endCondLst>
                                    <p:cond evt="begin" delay="0">
                                      <p:tn val="10"/>
                                    </p:cond>
                                  </p:endCondLst>
                                  <p:iterate type="lt">
                                    <p:tmPct val="10000"/>
                                  </p:iterate>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500">
                                          <p:stCondLst>
                                            <p:cond delay="0"/>
                                          </p:stCondLst>
                                        </p:cTn>
                                        <p:tgtEl>
                                          <p:spTgt spid="2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533400"/>
            <a:ext cx="8229600" cy="5592763"/>
          </a:xfrm>
        </p:spPr>
        <p:txBody>
          <a:bodyPr/>
          <a:lstStyle/>
          <a:p>
            <a:pPr eaLnBrk="1" hangingPunct="1">
              <a:buFontTx/>
              <a:buNone/>
            </a:pPr>
            <a:r>
              <a:rPr lang="en-NZ" sz="4000" b="1" dirty="0" smtClean="0"/>
              <a:t>5 Clumping.</a:t>
            </a:r>
            <a:r>
              <a:rPr lang="en-NZ" sz="3600" b="1" dirty="0" smtClean="0"/>
              <a:t> </a:t>
            </a:r>
          </a:p>
          <a:p>
            <a:pPr eaLnBrk="1" hangingPunct="1">
              <a:buFontTx/>
              <a:buNone/>
            </a:pPr>
            <a:r>
              <a:rPr lang="en-NZ" b="1" dirty="0" smtClean="0"/>
              <a:t>	Woodlice cluster together to conserve moisture. </a:t>
            </a:r>
          </a:p>
          <a:p>
            <a:pPr eaLnBrk="1" hangingPunct="1">
              <a:buFontTx/>
              <a:buNone/>
            </a:pPr>
            <a:r>
              <a:rPr lang="en-NZ" b="1" dirty="0" smtClean="0"/>
              <a:t>	Some birds and shaggy elks, cluster together to conserve heat. </a:t>
            </a:r>
          </a:p>
        </p:txBody>
      </p:sp>
      <p:pic>
        <p:nvPicPr>
          <p:cNvPr id="1126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311" y="3584576"/>
            <a:ext cx="4944689"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84575"/>
            <a:ext cx="381000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stCondLst>
                                            <p:cond delay="0"/>
                                          </p:stCondLst>
                                        </p:cTn>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stCondLst>
                                            <p:cond delay="0"/>
                                          </p:stCondLst>
                                        </p:cTn>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1270"/>
                                        </p:tgtEl>
                                        <p:attrNameLst>
                                          <p:attrName>style.visibility</p:attrName>
                                        </p:attrNameLst>
                                      </p:cBhvr>
                                      <p:to>
                                        <p:strVal val="visible"/>
                                      </p:to>
                                    </p:set>
                                    <p:anim calcmode="lin" valueType="num">
                                      <p:cBhvr additive="base">
                                        <p:cTn id="17" dur="500" fill="hold"/>
                                        <p:tgtEl>
                                          <p:spTgt spid="11270"/>
                                        </p:tgtEl>
                                        <p:attrNameLst>
                                          <p:attrName>ppt_x</p:attrName>
                                        </p:attrNameLst>
                                      </p:cBhvr>
                                      <p:tavLst>
                                        <p:tav tm="0">
                                          <p:val>
                                            <p:strVal val="0-#ppt_w/2"/>
                                          </p:val>
                                        </p:tav>
                                        <p:tav tm="100000">
                                          <p:val>
                                            <p:strVal val="#ppt_x"/>
                                          </p:val>
                                        </p:tav>
                                      </p:tavLst>
                                    </p:anim>
                                    <p:anim calcmode="lin" valueType="num">
                                      <p:cBhvr additive="base">
                                        <p:cTn id="18" dur="500" fill="hold"/>
                                        <p:tgtEl>
                                          <p:spTgt spid="1127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10000"/>
                                  </p:iterate>
                                  <p:childTnLst>
                                    <p:set>
                                      <p:cBhvr>
                                        <p:cTn id="22" dur="1" fill="hold">
                                          <p:stCondLst>
                                            <p:cond delay="0"/>
                                          </p:stCondLst>
                                        </p:cTn>
                                        <p:tgtEl>
                                          <p:spTgt spid="9219">
                                            <p:txEl>
                                              <p:pRg st="2" end="2"/>
                                            </p:txEl>
                                          </p:spTgt>
                                        </p:tgtEl>
                                        <p:attrNameLst>
                                          <p:attrName>style.visibility</p:attrName>
                                        </p:attrNameLst>
                                      </p:cBhvr>
                                      <p:to>
                                        <p:strVal val="visible"/>
                                      </p:to>
                                    </p:set>
                                    <p:animEffect transition="in" filter="fade">
                                      <p:cBhvr>
                                        <p:cTn id="23" dur="500">
                                          <p:stCondLst>
                                            <p:cond delay="0"/>
                                          </p:stCondLst>
                                        </p:cTn>
                                        <p:tgtEl>
                                          <p:spTgt spid="92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1268"/>
                                        </p:tgtEl>
                                        <p:attrNameLst>
                                          <p:attrName>style.visibility</p:attrName>
                                        </p:attrNameLst>
                                      </p:cBhvr>
                                      <p:to>
                                        <p:strVal val="visible"/>
                                      </p:to>
                                    </p:set>
                                    <p:anim calcmode="lin" valueType="num">
                                      <p:cBhvr additive="base">
                                        <p:cTn id="28" dur="500" fill="hold"/>
                                        <p:tgtEl>
                                          <p:spTgt spid="11268"/>
                                        </p:tgtEl>
                                        <p:attrNameLst>
                                          <p:attrName>ppt_x</p:attrName>
                                        </p:attrNameLst>
                                      </p:cBhvr>
                                      <p:tavLst>
                                        <p:tav tm="0">
                                          <p:val>
                                            <p:strVal val="1+#ppt_w/2"/>
                                          </p:val>
                                        </p:tav>
                                        <p:tav tm="100000">
                                          <p:val>
                                            <p:strVal val="#ppt_x"/>
                                          </p:val>
                                        </p:tav>
                                      </p:tavLst>
                                    </p:anim>
                                    <p:anim calcmode="lin" valueType="num">
                                      <p:cBhvr additive="base">
                                        <p:cTn id="29"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7" descr="king_penguin_breeding_1sf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927"/>
            <a:ext cx="54864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1011"/>
            <a:ext cx="4518025" cy="2995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87036" y="162068"/>
            <a:ext cx="3165763" cy="3480233"/>
          </a:xfrm>
        </p:spPr>
        <p:txBody>
          <a:bodyPr/>
          <a:lstStyle/>
          <a:p>
            <a:r>
              <a:rPr lang="en-NZ" dirty="0" smtClean="0"/>
              <a:t>Penguins cluster to conserve heat too</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dissolve">
                                      <p:cBhvr>
                                        <p:cTn id="7" dur="500"/>
                                        <p:tgtEl>
                                          <p:spTgt spid="194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500"/>
                                        <p:tgtEl>
                                          <p:spTgt spid="122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381000"/>
            <a:ext cx="8229600" cy="5745163"/>
          </a:xfrm>
        </p:spPr>
        <p:txBody>
          <a:bodyPr/>
          <a:lstStyle/>
          <a:p>
            <a:pPr eaLnBrk="1" hangingPunct="1">
              <a:buFontTx/>
              <a:buNone/>
            </a:pPr>
            <a:r>
              <a:rPr lang="en-NZ" sz="3600" b="1" smtClean="0"/>
              <a:t>6 Confusion</a:t>
            </a:r>
            <a:r>
              <a:rPr lang="en-NZ" smtClean="0"/>
              <a:t>. </a:t>
            </a:r>
          </a:p>
          <a:p>
            <a:pPr eaLnBrk="1" hangingPunct="1">
              <a:buFontTx/>
              <a:buNone/>
            </a:pPr>
            <a:r>
              <a:rPr lang="en-NZ" smtClean="0"/>
              <a:t>	</a:t>
            </a:r>
            <a:r>
              <a:rPr lang="en-NZ" b="1" smtClean="0"/>
              <a:t>Large shoals of fish, which turn rapidly with sparkling scales, confuse predators. Flocking of birds (e.g. starlings) has the same effect.</a:t>
            </a:r>
            <a:r>
              <a:rPr lang="en-NZ" smtClean="0"/>
              <a:t> </a:t>
            </a:r>
          </a:p>
          <a:p>
            <a:pPr eaLnBrk="1" hangingPunct="1"/>
            <a:endParaRPr lang="en-NZ" smtClean="0"/>
          </a:p>
          <a:p>
            <a:pPr eaLnBrk="1" hangingPunct="1"/>
            <a:endParaRPr lang="en-NZ" smtClean="0"/>
          </a:p>
        </p:txBody>
      </p:sp>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pic>
        <p:nvPicPr>
          <p:cNvPr id="13319" name="Picture 7" descr="http://4.bp.blogspot.com/-27XpwcOIBY4/T2U6badBCuI/AAAAAAAAAHs/Izb6Ol90arY/s1600/fish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3124200"/>
            <a:ext cx="4267077" cy="3436937"/>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http://gargles.net/wp-content/uploads/2006/06/sortsolsum-05042006-h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6840" y="3200400"/>
            <a:ext cx="4835768"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500" fill="hold"/>
                                        <p:tgtEl>
                                          <p:spTgt spid="13319"/>
                                        </p:tgtEl>
                                        <p:attrNameLst>
                                          <p:attrName>ppt_x</p:attrName>
                                        </p:attrNameLst>
                                      </p:cBhvr>
                                      <p:tavLst>
                                        <p:tav tm="0">
                                          <p:val>
                                            <p:strVal val="0-#ppt_w/2"/>
                                          </p:val>
                                        </p:tav>
                                        <p:tav tm="100000">
                                          <p:val>
                                            <p:strVal val="#ppt_x"/>
                                          </p:val>
                                        </p:tav>
                                      </p:tavLst>
                                    </p:anim>
                                    <p:anim calcmode="lin" valueType="num">
                                      <p:cBhvr additive="base">
                                        <p:cTn id="16"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3321"/>
                                        </p:tgtEl>
                                        <p:attrNameLst>
                                          <p:attrName>style.visibility</p:attrName>
                                        </p:attrNameLst>
                                      </p:cBhvr>
                                      <p:to>
                                        <p:strVal val="visible"/>
                                      </p:to>
                                    </p:set>
                                    <p:anim calcmode="lin" valueType="num">
                                      <p:cBhvr additive="base">
                                        <p:cTn id="21" dur="500" fill="hold"/>
                                        <p:tgtEl>
                                          <p:spTgt spid="13321"/>
                                        </p:tgtEl>
                                        <p:attrNameLst>
                                          <p:attrName>ppt_x</p:attrName>
                                        </p:attrNameLst>
                                      </p:cBhvr>
                                      <p:tavLst>
                                        <p:tav tm="0">
                                          <p:val>
                                            <p:strVal val="1+#ppt_w/2"/>
                                          </p:val>
                                        </p:tav>
                                        <p:tav tm="100000">
                                          <p:val>
                                            <p:strVal val="#ppt_x"/>
                                          </p:val>
                                        </p:tav>
                                      </p:tavLst>
                                    </p:anim>
                                    <p:anim calcmode="lin" valueType="num">
                                      <p:cBhvr additive="base">
                                        <p:cTn id="22" dur="500" fill="hold"/>
                                        <p:tgtEl>
                                          <p:spTgt spid="1332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autoUpdateAnimBg="0"/>
      <p:bldP spid="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57200" y="533400"/>
            <a:ext cx="8229600" cy="5592763"/>
          </a:xfrm>
        </p:spPr>
        <p:txBody>
          <a:bodyPr/>
          <a:lstStyle/>
          <a:p>
            <a:pPr eaLnBrk="1" hangingPunct="1">
              <a:buFontTx/>
              <a:buNone/>
            </a:pPr>
            <a:r>
              <a:rPr lang="en-NZ" sz="3600" b="1" smtClean="0"/>
              <a:t>7. Breeding. </a:t>
            </a:r>
          </a:p>
          <a:p>
            <a:pPr eaLnBrk="1" hangingPunct="1">
              <a:buFontTx/>
              <a:buNone/>
            </a:pPr>
            <a:r>
              <a:rPr lang="en-NZ" b="1" smtClean="0"/>
              <a:t>	Many groups form for breeding purposes, e.g. penguins, gulls, and gannets. The safest breeding sites are in the centre of the group. </a:t>
            </a:r>
          </a:p>
          <a:p>
            <a:pPr eaLnBrk="1" hangingPunct="1"/>
            <a:endParaRPr lang="en-NZ" b="1" smtClean="0"/>
          </a:p>
        </p:txBody>
      </p:sp>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37" y="3298796"/>
            <a:ext cx="8164513" cy="3296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74638"/>
            <a:ext cx="9144000" cy="868362"/>
          </a:xfrm>
        </p:spPr>
        <p:txBody>
          <a:bodyPr/>
          <a:lstStyle/>
          <a:p>
            <a:pPr eaLnBrk="1" hangingPunct="1"/>
            <a:r>
              <a:rPr lang="en-NZ" sz="4000" b="1" smtClean="0"/>
              <a:t>Disadvantages of group behaviour</a:t>
            </a:r>
            <a:endParaRPr lang="en-NZ" sz="4000" smtClean="0"/>
          </a:p>
        </p:txBody>
      </p:sp>
      <p:sp>
        <p:nvSpPr>
          <p:cNvPr id="15363" name="Rectangle 3"/>
          <p:cNvSpPr>
            <a:spLocks noGrp="1" noChangeArrowheads="1"/>
          </p:cNvSpPr>
          <p:nvPr>
            <p:ph type="body" idx="1"/>
          </p:nvPr>
        </p:nvSpPr>
        <p:spPr>
          <a:xfrm>
            <a:off x="457200" y="1066800"/>
            <a:ext cx="8229600" cy="5746750"/>
          </a:xfrm>
        </p:spPr>
        <p:txBody>
          <a:bodyPr/>
          <a:lstStyle/>
          <a:p>
            <a:pPr marL="533400" indent="-533400" eaLnBrk="1" hangingPunct="1">
              <a:buFontTx/>
              <a:buAutoNum type="arabicPeriod"/>
            </a:pPr>
            <a:r>
              <a:rPr lang="en-NZ" sz="2800" b="1" smtClean="0"/>
              <a:t>Crowding together increases competition for all resources. </a:t>
            </a:r>
          </a:p>
          <a:p>
            <a:pPr marL="533400" indent="-533400" eaLnBrk="1" hangingPunct="1">
              <a:buFontTx/>
              <a:buAutoNum type="arabicPeriod"/>
            </a:pPr>
            <a:r>
              <a:rPr lang="en-NZ" sz="2800" b="1" smtClean="0"/>
              <a:t>Disease can spread quickly through a  close group. </a:t>
            </a:r>
          </a:p>
          <a:p>
            <a:pPr marL="533400" indent="-533400" eaLnBrk="1" hangingPunct="1">
              <a:buFontTx/>
              <a:buAutoNum type="arabicPeriod"/>
            </a:pPr>
            <a:r>
              <a:rPr lang="en-NZ" sz="2800" b="1" smtClean="0"/>
              <a:t>Parasites (which often carry disease) can spread more easily. </a:t>
            </a:r>
          </a:p>
          <a:p>
            <a:pPr marL="533400" indent="-533400" eaLnBrk="1" hangingPunct="1">
              <a:buFontTx/>
              <a:buAutoNum type="arabicPeriod"/>
            </a:pPr>
            <a:r>
              <a:rPr lang="en-NZ" sz="2800" b="1" smtClean="0"/>
              <a:t>Crowding increases conflict between group members.</a:t>
            </a:r>
          </a:p>
          <a:p>
            <a:pPr marL="533400" indent="-533400" eaLnBrk="1" hangingPunct="1">
              <a:buFontTx/>
              <a:buAutoNum type="arabicPeriod"/>
            </a:pPr>
            <a:r>
              <a:rPr lang="en-NZ" sz="2800" b="1" smtClean="0"/>
              <a:t>Some (or many) males may miss out on mating as only alphas mate</a:t>
            </a:r>
          </a:p>
          <a:p>
            <a:pPr marL="533400" indent="-533400" eaLnBrk="1" hangingPunct="1">
              <a:buFontTx/>
              <a:buAutoNum type="arabicPeriod"/>
            </a:pPr>
            <a:r>
              <a:rPr lang="en-NZ" sz="2800" b="1" smtClean="0"/>
              <a:t>Some danger of harm to infants if parents are deposed</a:t>
            </a:r>
          </a:p>
        </p:txBody>
      </p:sp>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NZ" dirty="0" smtClean="0"/>
              <a:t>Altruism</a:t>
            </a:r>
            <a:endParaRPr lang="en-NZ" dirty="0"/>
          </a:p>
        </p:txBody>
      </p:sp>
      <p:sp>
        <p:nvSpPr>
          <p:cNvPr id="3" name="Content Placeholder 2"/>
          <p:cNvSpPr>
            <a:spLocks noGrp="1"/>
          </p:cNvSpPr>
          <p:nvPr>
            <p:ph idx="1"/>
          </p:nvPr>
        </p:nvSpPr>
        <p:spPr>
          <a:xfrm>
            <a:off x="457200" y="990600"/>
            <a:ext cx="8229600" cy="5135563"/>
          </a:xfrm>
        </p:spPr>
        <p:txBody>
          <a:bodyPr/>
          <a:lstStyle/>
          <a:p>
            <a:r>
              <a:rPr lang="en-NZ" dirty="0" smtClean="0"/>
              <a:t>Risking self to help unrelated individuals</a:t>
            </a:r>
          </a:p>
          <a:p>
            <a:r>
              <a:rPr lang="en-NZ" dirty="0" smtClean="0"/>
              <a:t>E.g. group hunting or defence</a:t>
            </a:r>
          </a:p>
          <a:p>
            <a:r>
              <a:rPr lang="en-NZ" dirty="0" smtClean="0"/>
              <a:t>Benefits whole group and hence the altruistic individual</a:t>
            </a:r>
            <a:endParaRPr lang="en-NZ" dirty="0"/>
          </a:p>
        </p:txBody>
      </p:sp>
      <p:pic>
        <p:nvPicPr>
          <p:cNvPr id="614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243" y="3449782"/>
            <a:ext cx="4041491" cy="302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extLst>
      <p:ext uri="{BB962C8B-B14F-4D97-AF65-F5344CB8AC3E}">
        <p14:creationId xmlns:p14="http://schemas.microsoft.com/office/powerpoint/2010/main" val="358065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fade">
                                      <p:cBhvr>
                                        <p:cTn id="7" dur="500"/>
                                        <p:tgtEl>
                                          <p:spTgt spid="614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NZ" dirty="0" smtClean="0"/>
              <a:t>Kin Selection</a:t>
            </a:r>
            <a:endParaRPr lang="en-NZ" dirty="0"/>
          </a:p>
        </p:txBody>
      </p:sp>
      <p:sp>
        <p:nvSpPr>
          <p:cNvPr id="3" name="Content Placeholder 2"/>
          <p:cNvSpPr>
            <a:spLocks noGrp="1"/>
          </p:cNvSpPr>
          <p:nvPr>
            <p:ph idx="1"/>
          </p:nvPr>
        </p:nvSpPr>
        <p:spPr>
          <a:xfrm>
            <a:off x="457200" y="990600"/>
            <a:ext cx="8229600" cy="5135563"/>
          </a:xfrm>
        </p:spPr>
        <p:txBody>
          <a:bodyPr/>
          <a:lstStyle/>
          <a:p>
            <a:r>
              <a:rPr lang="en-NZ" dirty="0" smtClean="0"/>
              <a:t>Altruism toward related individuals</a:t>
            </a:r>
          </a:p>
          <a:p>
            <a:r>
              <a:rPr lang="en-NZ" dirty="0" smtClean="0"/>
              <a:t>E.g. help rearing younger siblings</a:t>
            </a: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7228"/>
            <a:ext cx="51816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6" name="Picture 2" descr="http://www.markvette.com/images/profile_images/639Pukeko-and-chic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382" y="2650402"/>
            <a:ext cx="3906693" cy="3906693"/>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extLst>
      <p:ext uri="{BB962C8B-B14F-4D97-AF65-F5344CB8AC3E}">
        <p14:creationId xmlns:p14="http://schemas.microsoft.com/office/powerpoint/2010/main" val="184787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stCondLst>
                                            <p:cond delay="0"/>
                                          </p:stCondLst>
                                        </p:cTn>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42"/>
                                        </p:tgtEl>
                                        <p:attrNameLst>
                                          <p:attrName>style.visibility</p:attrName>
                                        </p:attrNameLst>
                                      </p:cBhvr>
                                      <p:to>
                                        <p:strVal val="visible"/>
                                      </p:to>
                                    </p:set>
                                    <p:animEffect transition="in" filter="fade">
                                      <p:cBhvr>
                                        <p:cTn id="17" dur="500"/>
                                        <p:tgtEl>
                                          <p:spTgt spid="614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stCondLst>
                                            <p:cond delay="0"/>
                                          </p:stCondLst>
                                        </p:cTn>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466"/>
                                        </p:tgtEl>
                                        <p:attrNameLst>
                                          <p:attrName>style.visibility</p:attrName>
                                        </p:attrNameLst>
                                      </p:cBhvr>
                                      <p:to>
                                        <p:strVal val="visible"/>
                                      </p:to>
                                    </p:set>
                                    <p:animEffect transition="in" filter="fade">
                                      <p:cBhvr>
                                        <p:cTn id="27" dur="500"/>
                                        <p:tgtEl>
                                          <p:spTgt spid="6246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4638"/>
            <a:ext cx="9144000" cy="1143000"/>
          </a:xfrm>
        </p:spPr>
        <p:txBody>
          <a:bodyPr/>
          <a:lstStyle/>
          <a:p>
            <a:pPr eaLnBrk="1" hangingPunct="1"/>
            <a:r>
              <a:rPr lang="en-NZ" sz="4000" b="1" smtClean="0"/>
              <a:t>Courtship and pair-bond formation </a:t>
            </a:r>
          </a:p>
        </p:txBody>
      </p:sp>
      <p:sp>
        <p:nvSpPr>
          <p:cNvPr id="16387" name="Rectangle 3"/>
          <p:cNvSpPr>
            <a:spLocks noGrp="1" noChangeArrowheads="1"/>
          </p:cNvSpPr>
          <p:nvPr>
            <p:ph type="body" idx="1"/>
          </p:nvPr>
        </p:nvSpPr>
        <p:spPr>
          <a:xfrm>
            <a:off x="457200" y="1219200"/>
            <a:ext cx="8229600" cy="4906963"/>
          </a:xfrm>
        </p:spPr>
        <p:txBody>
          <a:bodyPr/>
          <a:lstStyle/>
          <a:p>
            <a:pPr eaLnBrk="1" hangingPunct="1">
              <a:lnSpc>
                <a:spcPct val="80000"/>
              </a:lnSpc>
            </a:pPr>
            <a:r>
              <a:rPr lang="en-NZ" sz="2800" smtClean="0"/>
              <a:t>Most animals keep individual distances from others. Invading this personal space is a threat. </a:t>
            </a:r>
          </a:p>
          <a:p>
            <a:pPr eaLnBrk="1" hangingPunct="1">
              <a:lnSpc>
                <a:spcPct val="80000"/>
              </a:lnSpc>
            </a:pPr>
            <a:r>
              <a:rPr lang="en-NZ" sz="2800" smtClean="0"/>
              <a:t>The sex act requires: </a:t>
            </a:r>
          </a:p>
          <a:p>
            <a:pPr lvl="1" eaLnBrk="1" hangingPunct="1">
              <a:lnSpc>
                <a:spcPct val="80000"/>
              </a:lnSpc>
            </a:pPr>
            <a:r>
              <a:rPr lang="en-NZ" smtClean="0"/>
              <a:t>co-operation </a:t>
            </a:r>
          </a:p>
          <a:p>
            <a:pPr lvl="1" eaLnBrk="1" hangingPunct="1">
              <a:lnSpc>
                <a:spcPct val="80000"/>
              </a:lnSpc>
            </a:pPr>
            <a:r>
              <a:rPr lang="en-NZ" smtClean="0"/>
              <a:t>the temporary suppression of aggressive behaviour </a:t>
            </a:r>
          </a:p>
          <a:p>
            <a:pPr lvl="1" eaLnBrk="1" hangingPunct="1">
              <a:lnSpc>
                <a:spcPct val="80000"/>
              </a:lnSpc>
            </a:pPr>
            <a:r>
              <a:rPr lang="en-NZ" smtClean="0"/>
              <a:t>a system of communication, and species recognition</a:t>
            </a:r>
            <a:r>
              <a:rPr lang="en-NZ" sz="2400" smtClean="0"/>
              <a:t>. </a:t>
            </a:r>
          </a:p>
        </p:txBody>
      </p:sp>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496602"/>
            <a:ext cx="6172200" cy="2208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6386"/>
                                        </p:tgtEl>
                                        <p:attrNameLst>
                                          <p:attrName>style.visibility</p:attrName>
                                        </p:attrNameLst>
                                      </p:cBhvr>
                                      <p:to>
                                        <p:strVal val="visible"/>
                                      </p:to>
                                    </p:set>
                                    <p:animEffect transition="in" filter="fade">
                                      <p:cBhvr>
                                        <p:cTn id="7" dur="1000">
                                          <p:stCondLst>
                                            <p:cond delay="0"/>
                                          </p:stCondLst>
                                        </p:cTn>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500">
                                          <p:stCondLst>
                                            <p:cond delay="0"/>
                                          </p:stCondLst>
                                        </p:cTn>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fade">
                                      <p:cBhvr>
                                        <p:cTn id="17" dur="500">
                                          <p:stCondLst>
                                            <p:cond delay="0"/>
                                          </p:stCondLst>
                                        </p:cTn>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fade">
                                      <p:cBhvr>
                                        <p:cTn id="22" dur="500">
                                          <p:stCondLst>
                                            <p:cond delay="0"/>
                                          </p:stCondLst>
                                        </p:cTn>
                                        <p:tgtEl>
                                          <p:spTgt spid="163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6387">
                                            <p:txEl>
                                              <p:pRg st="3" end="3"/>
                                            </p:txEl>
                                          </p:spTgt>
                                        </p:tgtEl>
                                        <p:attrNameLst>
                                          <p:attrName>style.visibility</p:attrName>
                                        </p:attrNameLst>
                                      </p:cBhvr>
                                      <p:to>
                                        <p:strVal val="visible"/>
                                      </p:to>
                                    </p:set>
                                    <p:animEffect transition="in" filter="fade">
                                      <p:cBhvr>
                                        <p:cTn id="27" dur="500">
                                          <p:stCondLst>
                                            <p:cond delay="0"/>
                                          </p:stCondLst>
                                        </p:cTn>
                                        <p:tgtEl>
                                          <p:spTgt spid="163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6387">
                                            <p:txEl>
                                              <p:pRg st="4" end="4"/>
                                            </p:txEl>
                                          </p:spTgt>
                                        </p:tgtEl>
                                        <p:attrNameLst>
                                          <p:attrName>style.visibility</p:attrName>
                                        </p:attrNameLst>
                                      </p:cBhvr>
                                      <p:to>
                                        <p:strVal val="visible"/>
                                      </p:to>
                                    </p:set>
                                    <p:animEffect transition="in" filter="fade">
                                      <p:cBhvr>
                                        <p:cTn id="32" dur="500">
                                          <p:stCondLst>
                                            <p:cond delay="0"/>
                                          </p:stCondLst>
                                        </p:cTn>
                                        <p:tgtEl>
                                          <p:spTgt spid="1638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389"/>
                                        </p:tgtEl>
                                        <p:attrNameLst>
                                          <p:attrName>style.visibility</p:attrName>
                                        </p:attrNameLst>
                                      </p:cBhvr>
                                      <p:to>
                                        <p:strVal val="visible"/>
                                      </p:to>
                                    </p:set>
                                    <p:animEffect transition="in" filter="wipe(down)">
                                      <p:cBhvr>
                                        <p:cTn id="37" dur="500"/>
                                        <p:tgtEl>
                                          <p:spTgt spid="1638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uiExpand="1" build="p"/>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57200" y="228600"/>
            <a:ext cx="8229600" cy="5897563"/>
          </a:xfrm>
        </p:spPr>
        <p:txBody>
          <a:bodyPr/>
          <a:lstStyle/>
          <a:p>
            <a:pPr eaLnBrk="1" hangingPunct="1"/>
            <a:r>
              <a:rPr lang="en-NZ" dirty="0" smtClean="0"/>
              <a:t>The partners must make sure they are: </a:t>
            </a:r>
          </a:p>
          <a:p>
            <a:pPr lvl="1" eaLnBrk="1" hangingPunct="1"/>
            <a:r>
              <a:rPr lang="en-NZ" sz="3200" dirty="0" smtClean="0"/>
              <a:t>of the same species </a:t>
            </a:r>
          </a:p>
          <a:p>
            <a:pPr lvl="1" eaLnBrk="1" hangingPunct="1"/>
            <a:r>
              <a:rPr lang="en-NZ" sz="3200" dirty="0" smtClean="0"/>
              <a:t>opposite sex</a:t>
            </a:r>
          </a:p>
          <a:p>
            <a:pPr lvl="1" eaLnBrk="1" hangingPunct="1"/>
            <a:r>
              <a:rPr lang="en-NZ" sz="3200" dirty="0" smtClean="0"/>
              <a:t>both fertile </a:t>
            </a:r>
          </a:p>
          <a:p>
            <a:pPr lvl="1" eaLnBrk="1" hangingPunct="1"/>
            <a:r>
              <a:rPr lang="en-NZ" sz="3200" dirty="0" smtClean="0"/>
              <a:t>both fully prepared to mate. </a:t>
            </a:r>
          </a:p>
          <a:p>
            <a:pPr eaLnBrk="1" hangingPunct="1"/>
            <a:endParaRPr lang="en-NZ" dirty="0" smtClean="0"/>
          </a:p>
        </p:txBody>
      </p:sp>
      <p:sp>
        <p:nvSpPr>
          <p:cNvPr id="5" name="Action Button: Forward or Next 4">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133534"/>
            <a:ext cx="5582338" cy="372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stCondLst>
                                            <p:cond delay="0"/>
                                          </p:stCondLst>
                                        </p:cTn>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fade">
                                      <p:cBhvr>
                                        <p:cTn id="12" dur="500">
                                          <p:stCondLst>
                                            <p:cond delay="0"/>
                                          </p:stCondLst>
                                        </p:cTn>
                                        <p:tgtEl>
                                          <p:spTgt spid="174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fade">
                                      <p:cBhvr>
                                        <p:cTn id="17" dur="500">
                                          <p:stCondLst>
                                            <p:cond delay="0"/>
                                          </p:stCondLst>
                                        </p:cTn>
                                        <p:tgtEl>
                                          <p:spTgt spid="174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7410">
                                            <p:txEl>
                                              <p:pRg st="3" end="3"/>
                                            </p:txEl>
                                          </p:spTgt>
                                        </p:tgtEl>
                                        <p:attrNameLst>
                                          <p:attrName>style.visibility</p:attrName>
                                        </p:attrNameLst>
                                      </p:cBhvr>
                                      <p:to>
                                        <p:strVal val="visible"/>
                                      </p:to>
                                    </p:set>
                                    <p:animEffect transition="in" filter="fade">
                                      <p:cBhvr>
                                        <p:cTn id="22" dur="500">
                                          <p:stCondLst>
                                            <p:cond delay="0"/>
                                          </p:stCondLst>
                                        </p:cTn>
                                        <p:tgtEl>
                                          <p:spTgt spid="174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7410">
                                            <p:txEl>
                                              <p:pRg st="4" end="4"/>
                                            </p:txEl>
                                          </p:spTgt>
                                        </p:tgtEl>
                                        <p:attrNameLst>
                                          <p:attrName>style.visibility</p:attrName>
                                        </p:attrNameLst>
                                      </p:cBhvr>
                                      <p:to>
                                        <p:strVal val="visible"/>
                                      </p:to>
                                    </p:set>
                                    <p:animEffect transition="in" filter="fade">
                                      <p:cBhvr>
                                        <p:cTn id="27" dur="500">
                                          <p:stCondLst>
                                            <p:cond delay="0"/>
                                          </p:stCondLst>
                                        </p:cTn>
                                        <p:tgtEl>
                                          <p:spTgt spid="174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412"/>
                                        </p:tgtEl>
                                        <p:attrNameLst>
                                          <p:attrName>style.visibility</p:attrName>
                                        </p:attrNameLst>
                                      </p:cBhvr>
                                      <p:to>
                                        <p:strVal val="visible"/>
                                      </p:to>
                                    </p:set>
                                    <p:animEffect transition="in" filter="wipe(down)">
                                      <p:cBhvr>
                                        <p:cTn id="32" dur="500"/>
                                        <p:tgtEl>
                                          <p:spTgt spid="174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uiExpand="1"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NZ" sz="4800" dirty="0" smtClean="0"/>
              <a:t>Mating rituals of some species of duck</a:t>
            </a:r>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4" descr="Du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2065338"/>
            <a:ext cx="9120187"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NZ" sz="4800" b="1" smtClean="0"/>
              <a:t>Group formation</a:t>
            </a:r>
          </a:p>
        </p:txBody>
      </p:sp>
      <p:sp>
        <p:nvSpPr>
          <p:cNvPr id="3075" name="Rectangle 3"/>
          <p:cNvSpPr>
            <a:spLocks noGrp="1" noChangeArrowheads="1"/>
          </p:cNvSpPr>
          <p:nvPr>
            <p:ph type="body" idx="1"/>
          </p:nvPr>
        </p:nvSpPr>
        <p:spPr>
          <a:xfrm>
            <a:off x="457200" y="1295400"/>
            <a:ext cx="8229600" cy="4830763"/>
          </a:xfrm>
        </p:spPr>
        <p:txBody>
          <a:bodyPr/>
          <a:lstStyle/>
          <a:p>
            <a:pPr marL="609600" indent="-609600" eaLnBrk="1" hangingPunct="1">
              <a:buFontTx/>
              <a:buNone/>
            </a:pPr>
            <a:r>
              <a:rPr lang="en-NZ" sz="4000" b="1" smtClean="0"/>
              <a:t>Advantages of group behaviour</a:t>
            </a:r>
            <a:r>
              <a:rPr lang="en-NZ" smtClean="0"/>
              <a:t> </a:t>
            </a:r>
          </a:p>
          <a:p>
            <a:pPr marL="609600" indent="-609600" eaLnBrk="1" hangingPunct="1">
              <a:buFontTx/>
              <a:buAutoNum type="arabicPeriod"/>
            </a:pPr>
            <a:r>
              <a:rPr lang="en-NZ" b="1" smtClean="0"/>
              <a:t>Hunting</a:t>
            </a:r>
            <a:r>
              <a:rPr lang="en-NZ" smtClean="0"/>
              <a:t>. </a:t>
            </a:r>
          </a:p>
          <a:p>
            <a:pPr marL="609600" indent="-609600" eaLnBrk="1" hangingPunct="1">
              <a:buFontTx/>
              <a:buNone/>
            </a:pPr>
            <a:r>
              <a:rPr lang="en-NZ" smtClean="0"/>
              <a:t>	</a:t>
            </a:r>
            <a:r>
              <a:rPr lang="en-NZ" b="1" smtClean="0"/>
              <a:t>Many animals (e.g. wolves, lions, and wild dogs)  hunt as a team. </a:t>
            </a:r>
          </a:p>
          <a:p>
            <a:pPr marL="609600" indent="-609600" eaLnBrk="1" hangingPunct="1">
              <a:buFontTx/>
              <a:buNone/>
            </a:pPr>
            <a:r>
              <a:rPr lang="en-NZ" b="1" smtClean="0"/>
              <a:t>	Wild dog hunters fill their stomachs with the kill, then return and regurgitate it for the puppies and nursing bitches.</a:t>
            </a:r>
            <a:r>
              <a:rPr lang="en-NZ" smtClean="0"/>
              <a:t> </a:t>
            </a:r>
          </a:p>
        </p:txBody>
      </p:sp>
      <p:sp>
        <p:nvSpPr>
          <p:cNvPr id="6" name="Action Button: Forward or Next 5">
            <a:hlinkClick r:id="" action="ppaction://hlinkshowjump?jump=nextslide" highlightClick="1"/>
          </p:cNvPr>
          <p:cNvSpPr/>
          <p:nvPr/>
        </p:nvSpPr>
        <p:spPr>
          <a:xfrm>
            <a:off x="8305800" y="6308725"/>
            <a:ext cx="792163"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NZ" smtClean="0"/>
              <a:t>Albatross courtship ritual</a:t>
            </a:r>
          </a:p>
        </p:txBody>
      </p:sp>
      <p:pic>
        <p:nvPicPr>
          <p:cNvPr id="26628" name="Picture 4" desc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4138"/>
            <a:ext cx="7086600" cy="677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6626"/>
                                        </p:tgtEl>
                                        <p:attrNameLst>
                                          <p:attrName>style.visibility</p:attrName>
                                        </p:attrNameLst>
                                      </p:cBhvr>
                                      <p:to>
                                        <p:strVal val="visible"/>
                                      </p:to>
                                    </p:set>
                                    <p:animEffect transition="in" filter="fade">
                                      <p:cBhvr>
                                        <p:cTn id="7" dur="1000">
                                          <p:stCondLst>
                                            <p:cond delay="0"/>
                                          </p:stCondLst>
                                        </p:cTn>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26628"/>
                                        </p:tgtEl>
                                        <p:attrNameLst>
                                          <p:attrName>style.visibility</p:attrName>
                                        </p:attrNameLst>
                                      </p:cBhvr>
                                      <p:to>
                                        <p:strVal val="visible"/>
                                      </p:to>
                                    </p:set>
                                    <p:anim calcmode="lin" valueType="num">
                                      <p:cBhvr>
                                        <p:cTn id="12" dur="1000" fill="hold"/>
                                        <p:tgtEl>
                                          <p:spTgt spid="26628"/>
                                        </p:tgtEl>
                                        <p:attrNameLst>
                                          <p:attrName>ppt_w</p:attrName>
                                        </p:attrNameLst>
                                      </p:cBhvr>
                                      <p:tavLst>
                                        <p:tav tm="0">
                                          <p:val>
                                            <p:strVal val="#ppt_w*0.70"/>
                                          </p:val>
                                        </p:tav>
                                        <p:tav tm="100000">
                                          <p:val>
                                            <p:strVal val="#ppt_w"/>
                                          </p:val>
                                        </p:tav>
                                      </p:tavLst>
                                    </p:anim>
                                    <p:anim calcmode="lin" valueType="num">
                                      <p:cBhvr>
                                        <p:cTn id="13" dur="1000" fill="hold"/>
                                        <p:tgtEl>
                                          <p:spTgt spid="26628"/>
                                        </p:tgtEl>
                                        <p:attrNameLst>
                                          <p:attrName>ppt_h</p:attrName>
                                        </p:attrNameLst>
                                      </p:cBhvr>
                                      <p:tavLst>
                                        <p:tav tm="0">
                                          <p:val>
                                            <p:strVal val="#ppt_h"/>
                                          </p:val>
                                        </p:tav>
                                        <p:tav tm="100000">
                                          <p:val>
                                            <p:strVal val="#ppt_h"/>
                                          </p:val>
                                        </p:tav>
                                      </p:tavLst>
                                    </p:anim>
                                    <p:animEffect transition="in" filter="fade">
                                      <p:cBhvr>
                                        <p:cTn id="14" dur="1000"/>
                                        <p:tgtEl>
                                          <p:spTgt spid="2662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685800"/>
            <a:ext cx="8229600" cy="5440363"/>
          </a:xfrm>
        </p:spPr>
        <p:txBody>
          <a:bodyPr/>
          <a:lstStyle/>
          <a:p>
            <a:pPr eaLnBrk="1" hangingPunct="1"/>
            <a:r>
              <a:rPr lang="en-NZ" smtClean="0"/>
              <a:t>Usually the female chooses the male, and the male must compete for her. There are two ways that a male can gain an advantage over another male: </a:t>
            </a:r>
          </a:p>
          <a:p>
            <a:pPr eaLnBrk="1" hangingPunct="1">
              <a:buFontTx/>
              <a:buNone/>
            </a:pPr>
            <a:r>
              <a:rPr lang="en-NZ" smtClean="0"/>
              <a:t>1. Compete with other males by fighting or ritualised combat. </a:t>
            </a:r>
          </a:p>
          <a:p>
            <a:pPr eaLnBrk="1" hangingPunct="1">
              <a:buFontTx/>
              <a:buNone/>
            </a:pPr>
            <a:r>
              <a:rPr lang="en-NZ" smtClean="0"/>
              <a:t>2. Compete indirectly in attracting females by special displays and adornments. </a:t>
            </a:r>
          </a:p>
          <a:p>
            <a:pPr eaLnBrk="1" hangingPunct="1"/>
            <a:endParaRPr lang="en-NZ" smtClean="0"/>
          </a:p>
        </p:txBody>
      </p:sp>
      <p:sp>
        <p:nvSpPr>
          <p:cNvPr id="5" name="Action Button: Forward or Next 4">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500">
                                          <p:stCondLst>
                                            <p:cond delay="0"/>
                                          </p:stCondLst>
                                        </p:cTn>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fade">
                                      <p:cBhvr>
                                        <p:cTn id="12" dur="500">
                                          <p:stCondLst>
                                            <p:cond delay="0"/>
                                          </p:stCondLst>
                                        </p:cTn>
                                        <p:tgtEl>
                                          <p:spTgt spid="20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fade">
                                      <p:cBhvr>
                                        <p:cTn id="17" dur="500">
                                          <p:stCondLst>
                                            <p:cond delay="0"/>
                                          </p:stCondLst>
                                        </p:cTn>
                                        <p:tgtEl>
                                          <p:spTgt spid="204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57200" y="533400"/>
            <a:ext cx="8229600" cy="5592763"/>
          </a:xfrm>
        </p:spPr>
        <p:txBody>
          <a:bodyPr/>
          <a:lstStyle/>
          <a:p>
            <a:pPr eaLnBrk="1" hangingPunct="1"/>
            <a:r>
              <a:rPr lang="en-NZ" smtClean="0"/>
              <a:t>Sexual competition between males has led to the evolution of brilliant breeding colours, ornaments, antlers and other features that make the male more desirable to the female. </a:t>
            </a:r>
          </a:p>
          <a:p>
            <a:pPr eaLnBrk="1" hangingPunct="1"/>
            <a:r>
              <a:rPr lang="en-NZ" smtClean="0"/>
              <a:t>Male—male dominance encounters let the female judge the ‘fitness’ of the males. </a:t>
            </a:r>
          </a:p>
          <a:p>
            <a:pPr eaLnBrk="1" hangingPunct="1"/>
            <a:r>
              <a:rPr lang="en-NZ" smtClean="0"/>
              <a:t>Some rituals allow the potential male suitors to size up the opposition without actually fighting. </a:t>
            </a:r>
          </a:p>
        </p:txBody>
      </p:sp>
      <p:sp>
        <p:nvSpPr>
          <p:cNvPr id="5" name="Action Button: Forward or Next 4">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500">
                                          <p:stCondLst>
                                            <p:cond delay="0"/>
                                          </p:stCondLst>
                                        </p:cTn>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fade">
                                      <p:cBhvr>
                                        <p:cTn id="12" dur="500">
                                          <p:stCondLst>
                                            <p:cond delay="0"/>
                                          </p:stCondLst>
                                        </p:cTn>
                                        <p:tgtEl>
                                          <p:spTgt spid="215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1506">
                                            <p:txEl>
                                              <p:pRg st="2" end="2"/>
                                            </p:txEl>
                                          </p:spTgt>
                                        </p:tgtEl>
                                        <p:attrNameLst>
                                          <p:attrName>style.visibility</p:attrName>
                                        </p:attrNameLst>
                                      </p:cBhvr>
                                      <p:to>
                                        <p:strVal val="visible"/>
                                      </p:to>
                                    </p:set>
                                    <p:animEffect transition="in" filter="fade">
                                      <p:cBhvr>
                                        <p:cTn id="17" dur="500">
                                          <p:stCondLst>
                                            <p:cond delay="0"/>
                                          </p:stCondLst>
                                        </p:cTn>
                                        <p:tgtEl>
                                          <p:spTgt spid="215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uiExpand="1"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3124200" cy="2849562"/>
          </a:xfrm>
        </p:spPr>
        <p:txBody>
          <a:bodyPr/>
          <a:lstStyle/>
          <a:p>
            <a:pPr eaLnBrk="1" hangingPunct="1"/>
            <a:r>
              <a:rPr lang="en-NZ" b="1" smtClean="0"/>
              <a:t>A male Mandrill</a:t>
            </a:r>
          </a:p>
        </p:txBody>
      </p:sp>
      <p:pic>
        <p:nvPicPr>
          <p:cNvPr id="22531" name="Picture 4" descr="Mandr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0"/>
            <a:ext cx="5397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NZ" smtClean="0"/>
              <a:t>Frigate birds</a:t>
            </a:r>
          </a:p>
        </p:txBody>
      </p:sp>
      <p:sp>
        <p:nvSpPr>
          <p:cNvPr id="23555" name="Rectangle 3"/>
          <p:cNvSpPr>
            <a:spLocks noGrp="1" noChangeArrowheads="1"/>
          </p:cNvSpPr>
          <p:nvPr>
            <p:ph type="body" idx="1"/>
          </p:nvPr>
        </p:nvSpPr>
        <p:spPr/>
        <p:txBody>
          <a:bodyPr/>
          <a:lstStyle/>
          <a:p>
            <a:pPr eaLnBrk="1" hangingPunct="1"/>
            <a:endParaRPr lang="en-US" smtClean="0"/>
          </a:p>
        </p:txBody>
      </p:sp>
      <p:pic>
        <p:nvPicPr>
          <p:cNvPr id="23556" name="Picture 6" descr="Frig p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2390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p>
        </p:txBody>
      </p:sp>
      <p:sp>
        <p:nvSpPr>
          <p:cNvPr id="24579" name="Rectangle 3"/>
          <p:cNvSpPr>
            <a:spLocks noGrp="1" noChangeArrowheads="1"/>
          </p:cNvSpPr>
          <p:nvPr>
            <p:ph type="body" idx="1"/>
          </p:nvPr>
        </p:nvSpPr>
        <p:spPr/>
        <p:txBody>
          <a:bodyPr/>
          <a:lstStyle/>
          <a:p>
            <a:pPr eaLnBrk="1" hangingPunct="1"/>
            <a:endParaRPr lang="en-US" smtClean="0"/>
          </a:p>
        </p:txBody>
      </p:sp>
      <p:pic>
        <p:nvPicPr>
          <p:cNvPr id="24580" name="Picture 4" descr="Frigateb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7163"/>
            <a:ext cx="5343525" cy="670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sp>
        <p:nvSpPr>
          <p:cNvPr id="25603" name="Rectangle 3"/>
          <p:cNvSpPr>
            <a:spLocks noGrp="1" noChangeArrowheads="1"/>
          </p:cNvSpPr>
          <p:nvPr>
            <p:ph type="body" idx="1"/>
          </p:nvPr>
        </p:nvSpPr>
        <p:spPr/>
        <p:txBody>
          <a:bodyPr/>
          <a:lstStyle/>
          <a:p>
            <a:pPr eaLnBrk="1" hangingPunct="1"/>
            <a:endParaRPr lang="en-US" smtClean="0"/>
          </a:p>
        </p:txBody>
      </p:sp>
      <p:pic>
        <p:nvPicPr>
          <p:cNvPr id="25604" name="Picture 4" descr="Frig colo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sp>
        <p:nvSpPr>
          <p:cNvPr id="26627" name="Rectangle 3"/>
          <p:cNvSpPr>
            <a:spLocks noGrp="1" noChangeArrowheads="1"/>
          </p:cNvSpPr>
          <p:nvPr>
            <p:ph type="body" idx="1"/>
          </p:nvPr>
        </p:nvSpPr>
        <p:spPr/>
        <p:txBody>
          <a:bodyPr/>
          <a:lstStyle/>
          <a:p>
            <a:pPr eaLnBrk="1" hangingPunct="1"/>
            <a:endParaRPr lang="en-US" smtClean="0"/>
          </a:p>
        </p:txBody>
      </p:sp>
      <p:pic>
        <p:nvPicPr>
          <p:cNvPr id="26628" name="Picture 5" descr="peacock-wooing-pea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8900"/>
            <a:ext cx="7772400" cy="66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4495800" cy="1143000"/>
          </a:xfrm>
        </p:spPr>
        <p:txBody>
          <a:bodyPr/>
          <a:lstStyle/>
          <a:p>
            <a:pPr eaLnBrk="1" hangingPunct="1"/>
            <a:r>
              <a:rPr lang="en-NZ" sz="4000" smtClean="0"/>
              <a:t>The importance of having a big tail</a:t>
            </a:r>
          </a:p>
        </p:txBody>
      </p:sp>
      <p:sp>
        <p:nvSpPr>
          <p:cNvPr id="27651" name="Rectangle 3"/>
          <p:cNvSpPr>
            <a:spLocks noGrp="1" noChangeArrowheads="1"/>
          </p:cNvSpPr>
          <p:nvPr>
            <p:ph type="body" idx="1"/>
          </p:nvPr>
        </p:nvSpPr>
        <p:spPr>
          <a:xfrm>
            <a:off x="152400" y="1600200"/>
            <a:ext cx="4953000" cy="5029200"/>
          </a:xfrm>
        </p:spPr>
        <p:txBody>
          <a:bodyPr/>
          <a:lstStyle/>
          <a:p>
            <a:pPr eaLnBrk="1" hangingPunct="1"/>
            <a:r>
              <a:rPr lang="en-NZ" smtClean="0"/>
              <a:t>Female long-tailed widow birds from Kenya prefer to mate with longer tailed males</a:t>
            </a:r>
          </a:p>
          <a:p>
            <a:pPr eaLnBrk="1" hangingPunct="1"/>
            <a:r>
              <a:rPr lang="en-NZ" smtClean="0"/>
              <a:t>The males either had their tails shortened, lengthened, cut off and replaced (control I) or left alone (control II).</a:t>
            </a:r>
            <a:r>
              <a:rPr lang="en-GB" smtClean="0"/>
              <a:t> </a:t>
            </a:r>
            <a:endParaRPr lang="en-NZ" smtClean="0"/>
          </a:p>
          <a:p>
            <a:pPr eaLnBrk="1" hangingPunct="1"/>
            <a:endParaRPr lang="en-NZ" smtClean="0"/>
          </a:p>
        </p:txBody>
      </p:sp>
      <p:pic>
        <p:nvPicPr>
          <p:cNvPr id="27652" name="Picture 4" descr="Bird t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9388"/>
            <a:ext cx="3678238" cy="667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NZ" smtClean="0"/>
              <a:t>Oh those Aussie bower birds</a:t>
            </a:r>
          </a:p>
        </p:txBody>
      </p:sp>
      <p:sp>
        <p:nvSpPr>
          <p:cNvPr id="28675" name="Rectangle 3"/>
          <p:cNvSpPr>
            <a:spLocks noGrp="1" noChangeArrowheads="1"/>
          </p:cNvSpPr>
          <p:nvPr>
            <p:ph type="body" idx="1"/>
          </p:nvPr>
        </p:nvSpPr>
        <p:spPr/>
        <p:txBody>
          <a:bodyPr/>
          <a:lstStyle/>
          <a:p>
            <a:pPr eaLnBrk="1" hangingPunct="1"/>
            <a:endParaRPr lang="en-US" smtClean="0"/>
          </a:p>
        </p:txBody>
      </p:sp>
      <p:pic>
        <p:nvPicPr>
          <p:cNvPr id="28676" name="Picture 4" descr="bower b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176338"/>
            <a:ext cx="9124950" cy="568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wilddogs-file%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
            <a:ext cx="28527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chp_9_20_African_Lion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40005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p10500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2291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52863"/>
            <a:ext cx="4876800"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ction Button: Forward or Next 7">
            <a:hlinkClick r:id="" action="ppaction://hlinkshowjump?jump=nextslide" highlightClick="1"/>
          </p:cNvPr>
          <p:cNvSpPr/>
          <p:nvPr/>
        </p:nvSpPr>
        <p:spPr>
          <a:xfrm>
            <a:off x="8351838" y="6324600"/>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dissolve">
                                      <p:cBhvr>
                                        <p:cTn id="7" dur="500"/>
                                        <p:tgtEl>
                                          <p:spTgt spid="1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dissolve">
                                      <p:cBhvr>
                                        <p:cTn id="12" dur="500"/>
                                        <p:tgtEl>
                                          <p:spTgt spid="174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416"/>
                                        </p:tgtEl>
                                        <p:attrNameLst>
                                          <p:attrName>style.visibility</p:attrName>
                                        </p:attrNameLst>
                                      </p:cBhvr>
                                      <p:to>
                                        <p:strVal val="visible"/>
                                      </p:to>
                                    </p:set>
                                    <p:animEffect transition="in" filter="dissolve">
                                      <p:cBhvr>
                                        <p:cTn id="17" dur="500"/>
                                        <p:tgtEl>
                                          <p:spTgt spid="174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7418"/>
                                        </p:tgtEl>
                                        <p:attrNameLst>
                                          <p:attrName>style.visibility</p:attrName>
                                        </p:attrNameLst>
                                      </p:cBhvr>
                                      <p:to>
                                        <p:strVal val="visible"/>
                                      </p:to>
                                    </p:set>
                                    <p:animEffect transition="in" filter="dissolve">
                                      <p:cBhvr>
                                        <p:cTn id="22" dur="500"/>
                                        <p:tgtEl>
                                          <p:spTgt spid="174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NZ" smtClean="0"/>
              <a:t>Or if that didn’t impress you</a:t>
            </a:r>
          </a:p>
        </p:txBody>
      </p:sp>
      <p:sp>
        <p:nvSpPr>
          <p:cNvPr id="29699" name="Rectangle 3"/>
          <p:cNvSpPr>
            <a:spLocks noGrp="1" noChangeArrowheads="1"/>
          </p:cNvSpPr>
          <p:nvPr>
            <p:ph type="body" idx="1"/>
          </p:nvPr>
        </p:nvSpPr>
        <p:spPr/>
        <p:txBody>
          <a:bodyPr/>
          <a:lstStyle/>
          <a:p>
            <a:pPr eaLnBrk="1" hangingPunct="1"/>
            <a:endParaRPr lang="en-US" smtClean="0"/>
          </a:p>
        </p:txBody>
      </p:sp>
      <p:pic>
        <p:nvPicPr>
          <p:cNvPr id="29700" name="Picture 4" descr="bower b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57200" y="381000"/>
            <a:ext cx="8229600" cy="5745163"/>
          </a:xfrm>
        </p:spPr>
        <p:txBody>
          <a:bodyPr/>
          <a:lstStyle/>
          <a:p>
            <a:pPr eaLnBrk="1" hangingPunct="1">
              <a:lnSpc>
                <a:spcPct val="90000"/>
              </a:lnSpc>
            </a:pPr>
            <a:r>
              <a:rPr lang="en-NZ" smtClean="0"/>
              <a:t>Red deer stags roar on the boundaries of their territories to let the other males know just how strong they are, as roaring endlessly takes a lot of effort and the stag must be in good condition. They round up the females as a harem, with the strongest male having the most females. The roaring turns into strutting parallel to each other then, if both males think they are as strong as the rival, it can turn into a fight — but more often than not one of the males will retire, so fighting is avoided. </a:t>
            </a:r>
          </a:p>
          <a:p>
            <a:pPr eaLnBrk="1" hangingPunct="1">
              <a:lnSpc>
                <a:spcPct val="90000"/>
              </a:lnSpc>
            </a:pPr>
            <a:endParaRPr lang="en-NZ" smtClean="0"/>
          </a:p>
          <a:p>
            <a:pPr eaLnBrk="1" hangingPunct="1">
              <a:lnSpc>
                <a:spcPct val="90000"/>
              </a:lnSpc>
            </a:pPr>
            <a:endParaRPr lang="en-NZ" smtClean="0"/>
          </a:p>
        </p:txBody>
      </p:sp>
      <p:sp>
        <p:nvSpPr>
          <p:cNvPr id="5" name="Action Button: Forward or Next 4">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smtClean="0"/>
          </a:p>
        </p:txBody>
      </p:sp>
      <p:sp>
        <p:nvSpPr>
          <p:cNvPr id="31747" name="Rectangle 3"/>
          <p:cNvSpPr>
            <a:spLocks noGrp="1" noChangeArrowheads="1"/>
          </p:cNvSpPr>
          <p:nvPr>
            <p:ph type="body" idx="1"/>
          </p:nvPr>
        </p:nvSpPr>
        <p:spPr/>
        <p:txBody>
          <a:bodyPr/>
          <a:lstStyle/>
          <a:p>
            <a:pPr eaLnBrk="1" hangingPunct="1"/>
            <a:endParaRPr lang="en-US" smtClean="0"/>
          </a:p>
        </p:txBody>
      </p:sp>
      <p:pic>
        <p:nvPicPr>
          <p:cNvPr id="31748" name="Picture 5" descr="roaringst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81534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57912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image?id=7994&amp;rendTypeI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649663"/>
            <a:ext cx="6858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dissolve">
                                      <p:cBhvr>
                                        <p:cTn id="7" dur="5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5846"/>
                                        </p:tgtEl>
                                        <p:attrNameLst>
                                          <p:attrName>style.visibility</p:attrName>
                                        </p:attrNameLst>
                                      </p:cBhvr>
                                      <p:to>
                                        <p:strVal val="visible"/>
                                      </p:to>
                                    </p:set>
                                    <p:animEffect transition="in" filter="dissolve">
                                      <p:cBhvr>
                                        <p:cTn id="12" dur="500"/>
                                        <p:tgtEl>
                                          <p:spTgt spid="358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NZ" smtClean="0"/>
              <a:t>And to the winner …..</a:t>
            </a:r>
          </a:p>
        </p:txBody>
      </p:sp>
      <p:pic>
        <p:nvPicPr>
          <p:cNvPr id="33795" name="Picture 5" descr="Young_Stag_w_Harem_0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87463"/>
            <a:ext cx="845820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NZ" smtClean="0"/>
              <a:t>Kakapo</a:t>
            </a:r>
          </a:p>
        </p:txBody>
      </p:sp>
      <p:sp>
        <p:nvSpPr>
          <p:cNvPr id="34819" name="Rectangle 3"/>
          <p:cNvSpPr>
            <a:spLocks noGrp="1" noChangeArrowheads="1"/>
          </p:cNvSpPr>
          <p:nvPr>
            <p:ph type="body" idx="1"/>
          </p:nvPr>
        </p:nvSpPr>
        <p:spPr>
          <a:xfrm>
            <a:off x="457200" y="1371600"/>
            <a:ext cx="8001000" cy="4754563"/>
          </a:xfrm>
        </p:spPr>
        <p:txBody>
          <a:bodyPr/>
          <a:lstStyle/>
          <a:p>
            <a:pPr eaLnBrk="1" hangingPunct="1">
              <a:lnSpc>
                <a:spcPct val="90000"/>
              </a:lnSpc>
            </a:pPr>
            <a:r>
              <a:rPr lang="en-NZ" smtClean="0"/>
              <a:t>Kakapo are the only parrots in the world that have a lek breeding system. Males loosely gather in an arena and compete with each other to   attract females to mate. Females watch the males display or </a:t>
            </a:r>
            <a:r>
              <a:rPr lang="en-NZ" b="1" smtClean="0"/>
              <a:t>lek</a:t>
            </a:r>
            <a:r>
              <a:rPr lang="en-NZ" smtClean="0"/>
              <a:t>. They choose a   mate based on the quality of his display; they are not pursued by the males in any overt way. No pair bond is formed and males and females meet only to mate.</a:t>
            </a:r>
          </a:p>
          <a:p>
            <a:pPr eaLnBrk="1" hangingPunct="1">
              <a:lnSpc>
                <a:spcPct val="90000"/>
              </a:lnSpc>
            </a:pPr>
            <a:endParaRPr lang="en-NZ" smtClean="0"/>
          </a:p>
        </p:txBody>
      </p:sp>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NZ" dirty="0" smtClean="0"/>
              <a:t>A male </a:t>
            </a:r>
            <a:r>
              <a:rPr lang="en-NZ" dirty="0" smtClean="0">
                <a:hlinkClick r:id="rId2" action="ppaction://hlinkfile"/>
              </a:rPr>
              <a:t>booming</a:t>
            </a:r>
            <a:endParaRPr lang="en-NZ" dirty="0" smtClean="0"/>
          </a:p>
        </p:txBody>
      </p:sp>
      <p:sp>
        <p:nvSpPr>
          <p:cNvPr id="35843" name="Rectangle 3"/>
          <p:cNvSpPr>
            <a:spLocks noGrp="1" noChangeArrowheads="1"/>
          </p:cNvSpPr>
          <p:nvPr>
            <p:ph type="body" idx="1"/>
          </p:nvPr>
        </p:nvSpPr>
        <p:spPr/>
        <p:txBody>
          <a:bodyPr/>
          <a:lstStyle/>
          <a:p>
            <a:pPr eaLnBrk="1" hangingPunct="1"/>
            <a:endParaRPr lang="en-US" dirty="0" smtClean="0"/>
          </a:p>
        </p:txBody>
      </p:sp>
      <p:pic>
        <p:nvPicPr>
          <p:cNvPr id="35844" name="Picture 4" descr="kakapoBooming5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71600"/>
            <a:ext cx="73533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457200" y="381000"/>
            <a:ext cx="8229600" cy="6180138"/>
          </a:xfrm>
        </p:spPr>
        <p:txBody>
          <a:bodyPr/>
          <a:lstStyle/>
          <a:p>
            <a:pPr eaLnBrk="1" hangingPunct="1">
              <a:lnSpc>
                <a:spcPct val="80000"/>
              </a:lnSpc>
            </a:pPr>
            <a:r>
              <a:rPr lang="en-NZ" smtClean="0"/>
              <a:t>Courtship may be a sign to start nest building or to trigger ovulation. </a:t>
            </a:r>
          </a:p>
          <a:p>
            <a:pPr eaLnBrk="1" hangingPunct="1">
              <a:lnSpc>
                <a:spcPct val="80000"/>
              </a:lnSpc>
            </a:pPr>
            <a:r>
              <a:rPr lang="en-NZ" smtClean="0"/>
              <a:t>Aggression is reduced by dances, calls, movements of the whole or part of the body in ritualised sequences, release of chemical pheromones, or touching. This allows the pair bond to strengthen, so more intimate behaviours become possible. </a:t>
            </a:r>
          </a:p>
          <a:p>
            <a:pPr eaLnBrk="1" hangingPunct="1">
              <a:lnSpc>
                <a:spcPct val="80000"/>
              </a:lnSpc>
            </a:pPr>
            <a:r>
              <a:rPr lang="en-NZ" smtClean="0"/>
              <a:t>In many arthropods such as spiders, the female has to be appeased so that she does not make the male her wedding breakfast! </a:t>
            </a:r>
          </a:p>
          <a:p>
            <a:pPr eaLnBrk="1" hangingPunct="1">
              <a:lnSpc>
                <a:spcPct val="80000"/>
              </a:lnSpc>
            </a:pPr>
            <a:endParaRPr lang="en-NZ" sz="2800" smtClean="0"/>
          </a:p>
        </p:txBody>
      </p:sp>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eaLnBrk="1" hangingPunct="1"/>
            <a:r>
              <a:rPr lang="en-NZ" smtClean="0"/>
              <a:t>Pair bond</a:t>
            </a:r>
          </a:p>
        </p:txBody>
      </p:sp>
      <p:sp>
        <p:nvSpPr>
          <p:cNvPr id="37891" name="Rectangle 3"/>
          <p:cNvSpPr>
            <a:spLocks noGrp="1" noChangeArrowheads="1"/>
          </p:cNvSpPr>
          <p:nvPr>
            <p:ph type="body" idx="1"/>
          </p:nvPr>
        </p:nvSpPr>
        <p:spPr/>
        <p:txBody>
          <a:bodyPr/>
          <a:lstStyle/>
          <a:p>
            <a:pPr eaLnBrk="1" hangingPunct="1"/>
            <a:r>
              <a:rPr lang="en-NZ" smtClean="0"/>
              <a:t>A stable relationship between animals of the opposite sex that ensures co-operative behaviour in mating and the rearing of the young.</a:t>
            </a:r>
          </a:p>
        </p:txBody>
      </p:sp>
      <p:sp>
        <p:nvSpPr>
          <p:cNvPr id="6" name="Action Button: Forward or Next 5">
            <a:hlinkClick r:id="" action="ppaction://hlinkshowjump?jump=nextslide" highlightClick="1"/>
          </p:cNvPr>
          <p:cNvSpPr/>
          <p:nvPr/>
        </p:nvSpPr>
        <p:spPr>
          <a:xfrm rot="10800000">
            <a:off x="1066800" y="5257800"/>
            <a:ext cx="7467600"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52400" y="76200"/>
            <a:ext cx="8839200" cy="6049963"/>
          </a:xfrm>
        </p:spPr>
        <p:txBody>
          <a:bodyPr/>
          <a:lstStyle/>
          <a:p>
            <a:pPr marL="609600" indent="-609600" eaLnBrk="1" hangingPunct="1">
              <a:buFontTx/>
              <a:buAutoNum type="arabicPeriod" startAt="2"/>
            </a:pPr>
            <a:r>
              <a:rPr lang="en-NZ" sz="4000" b="1" smtClean="0"/>
              <a:t>Defence</a:t>
            </a:r>
            <a:r>
              <a:rPr lang="en-NZ" sz="4000" smtClean="0"/>
              <a:t>.</a:t>
            </a:r>
            <a:r>
              <a:rPr lang="en-NZ" smtClean="0"/>
              <a:t> </a:t>
            </a:r>
          </a:p>
          <a:p>
            <a:pPr marL="609600" indent="-609600" eaLnBrk="1" hangingPunct="1"/>
            <a:r>
              <a:rPr lang="en-NZ" sz="3000" b="1" smtClean="0"/>
              <a:t>Himalayan yaks and Arctic musk oxen form defensive circles to resist predators. </a:t>
            </a:r>
          </a:p>
          <a:p>
            <a:pPr marL="609600" indent="-609600" eaLnBrk="1" hangingPunct="1"/>
            <a:r>
              <a:rPr lang="en-NZ" sz="3000" b="1" smtClean="0"/>
              <a:t>Groups of animals such as baboons and meerkats post guards to watch for danger so that the rest of the group can eat in peace.</a:t>
            </a:r>
            <a:r>
              <a:rPr lang="en-NZ" sz="3000" smtClean="0"/>
              <a:t> </a:t>
            </a:r>
          </a:p>
        </p:txBody>
      </p:sp>
      <p:pic>
        <p:nvPicPr>
          <p:cNvPr id="4100" name="Picture 4" descr="wol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533400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meerkat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025900"/>
            <a:ext cx="381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stCondLst>
                                            <p:cond delay="0"/>
                                          </p:stCondLst>
                                        </p:cTn>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stCondLst>
                                            <p:cond delay="0"/>
                                          </p:stCondLst>
                                        </p:cTn>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500">
                                          <p:stCondLst>
                                            <p:cond delay="0"/>
                                          </p:stCondLst>
                                        </p:cTn>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dissolve">
                                      <p:cBhvr>
                                        <p:cTn id="22" dur="500"/>
                                        <p:tgtEl>
                                          <p:spTgt spid="41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dissolve">
                                      <p:cBhvr>
                                        <p:cTn id="27" dur="500"/>
                                        <p:tgtEl>
                                          <p:spTgt spid="41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381000"/>
            <a:ext cx="8229600" cy="5745163"/>
          </a:xfrm>
        </p:spPr>
        <p:txBody>
          <a:bodyPr/>
          <a:lstStyle/>
          <a:p>
            <a:pPr eaLnBrk="1" hangingPunct="1">
              <a:buFontTx/>
              <a:buNone/>
            </a:pPr>
            <a:r>
              <a:rPr lang="en-NZ" b="1" smtClean="0"/>
              <a:t>3.	 </a:t>
            </a:r>
            <a:r>
              <a:rPr lang="en-NZ" sz="3600" b="1" smtClean="0"/>
              <a:t>Protection.</a:t>
            </a:r>
            <a:endParaRPr lang="en-NZ" sz="3600" smtClean="0"/>
          </a:p>
          <a:p>
            <a:pPr eaLnBrk="1" hangingPunct="1"/>
            <a:r>
              <a:rPr lang="en-NZ" b="1" smtClean="0"/>
              <a:t>Dolphins protect mothers during the birth process, and help to carry the new baby to the surface until it has learned to breathe. They also aid injured members. </a:t>
            </a:r>
          </a:p>
        </p:txBody>
      </p:sp>
      <p:sp>
        <p:nvSpPr>
          <p:cNvPr id="5" name="Action Button: Forward or Next 4">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baby dolphi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46482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3BottleNoseARD_468x319">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228600"/>
            <a:ext cx="44577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23" descr="dolphin1DM0510_468x3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52800"/>
            <a:ext cx="46482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25" descr="Dolph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6300" y="3505200"/>
            <a:ext cx="44577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ction Button: Forward or Next 7">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dissolve">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dissolve">
                                      <p:cBhvr>
                                        <p:cTn id="12" dur="500"/>
                                        <p:tgtEl>
                                          <p:spTgt spid="184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8455"/>
                                        </p:tgtEl>
                                        <p:attrNameLst>
                                          <p:attrName>style.visibility</p:attrName>
                                        </p:attrNameLst>
                                      </p:cBhvr>
                                      <p:to>
                                        <p:strVal val="visible"/>
                                      </p:to>
                                    </p:set>
                                    <p:animEffect transition="in" filter="dissolve">
                                      <p:cBhvr>
                                        <p:cTn id="17" dur="500"/>
                                        <p:tgtEl>
                                          <p:spTgt spid="184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8457"/>
                                        </p:tgtEl>
                                        <p:attrNameLst>
                                          <p:attrName>style.visibility</p:attrName>
                                        </p:attrNameLst>
                                      </p:cBhvr>
                                      <p:to>
                                        <p:strVal val="visible"/>
                                      </p:to>
                                    </p:set>
                                    <p:animEffect transition="in" filter="dissolve">
                                      <p:cBhvr>
                                        <p:cTn id="22" dur="500"/>
                                        <p:tgtEl>
                                          <p:spTgt spid="184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NZ" sz="3600" b="1" smtClean="0">
                <a:solidFill>
                  <a:srgbClr val="C00000"/>
                </a:solidFill>
              </a:rPr>
              <a:t>Protection (cont’d)</a:t>
            </a:r>
            <a:endParaRPr lang="en-NZ" smtClean="0">
              <a:solidFill>
                <a:srgbClr val="C00000"/>
              </a:solidFill>
            </a:endParaRPr>
          </a:p>
        </p:txBody>
      </p:sp>
      <p:sp>
        <p:nvSpPr>
          <p:cNvPr id="3" name="Content Placeholder 2"/>
          <p:cNvSpPr>
            <a:spLocks noGrp="1"/>
          </p:cNvSpPr>
          <p:nvPr>
            <p:ph idx="1"/>
          </p:nvPr>
        </p:nvSpPr>
        <p:spPr/>
        <p:txBody>
          <a:bodyPr/>
          <a:lstStyle/>
          <a:p>
            <a:pPr>
              <a:defRPr/>
            </a:pPr>
            <a:r>
              <a:rPr lang="en-NZ" b="1" dirty="0" smtClean="0"/>
              <a:t>In baboon packs the females and babies are placed in the safest position. The males ring and guard their retreat, with the alpha male organising the defences</a:t>
            </a:r>
          </a:p>
          <a:p>
            <a:pPr marL="0" indent="0">
              <a:buFontTx/>
              <a:buNone/>
              <a:defRPr/>
            </a:pPr>
            <a:endParaRPr lang="en-N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93175"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ChangeArrowheads="1"/>
          </p:cNvSpPr>
          <p:nvPr/>
        </p:nvSpPr>
        <p:spPr bwMode="auto">
          <a:xfrm>
            <a:off x="0" y="4876800"/>
            <a:ext cx="8763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NZ" b="1"/>
              <a:t>At rest or on the move, the dominant male baboons are in the centre with the females and the young, while the subordinate males take up positions at the front and back of the group, to bear the brunt of an unexpected attack. On the offensive, the dominant males emerge from the centre of the group and take up positions at the front, leading the other males in the attack or controlling an organised retreat to allow the females and young to escape</a:t>
            </a:r>
            <a:r>
              <a:rPr lang="en-NZ"/>
              <a:t>.</a:t>
            </a:r>
          </a:p>
        </p:txBody>
      </p:sp>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04800" y="228600"/>
            <a:ext cx="8610600" cy="5897563"/>
          </a:xfrm>
        </p:spPr>
        <p:txBody>
          <a:bodyPr/>
          <a:lstStyle/>
          <a:p>
            <a:pPr eaLnBrk="1" hangingPunct="1">
              <a:buFontTx/>
              <a:buNone/>
            </a:pPr>
            <a:r>
              <a:rPr lang="en-NZ" sz="4000" b="1" smtClean="0"/>
              <a:t>4. Insect societies</a:t>
            </a:r>
            <a:r>
              <a:rPr lang="en-NZ" sz="4000" smtClean="0"/>
              <a:t>. </a:t>
            </a:r>
          </a:p>
          <a:p>
            <a:pPr eaLnBrk="1" hangingPunct="1">
              <a:buFontTx/>
              <a:buNone/>
            </a:pPr>
            <a:r>
              <a:rPr lang="en-NZ" smtClean="0"/>
              <a:t>	</a:t>
            </a:r>
            <a:r>
              <a:rPr lang="en-NZ" b="1" smtClean="0"/>
              <a:t>Insects have taken group formation to the extreme: a colony of ants or bees is specialised to carry out all aspects of maintenance of the nest or hive. This is centred around the queen, who coordinates the group with pheromones. </a:t>
            </a:r>
          </a:p>
        </p:txBody>
      </p:sp>
      <p:pic>
        <p:nvPicPr>
          <p:cNvPr id="10243" name="Picture 6" descr="carpenter ant cas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962400"/>
            <a:ext cx="20256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7"/>
          <p:cNvSpPr txBox="1">
            <a:spLocks noChangeArrowheads="1"/>
          </p:cNvSpPr>
          <p:nvPr/>
        </p:nvSpPr>
        <p:spPr bwMode="auto">
          <a:xfrm>
            <a:off x="2971800" y="4419600"/>
            <a:ext cx="5867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sz="2400" b="1" dirty="0"/>
              <a:t>Top left--Queen </a:t>
            </a:r>
            <a:br>
              <a:rPr lang="en-NZ" sz="2400" b="1" dirty="0"/>
            </a:br>
            <a:r>
              <a:rPr lang="en-NZ" sz="2400" b="1" dirty="0"/>
              <a:t>Top right--Male </a:t>
            </a:r>
            <a:br>
              <a:rPr lang="en-NZ" sz="2400" b="1" dirty="0"/>
            </a:br>
            <a:r>
              <a:rPr lang="en-NZ" sz="2400" b="1" dirty="0"/>
              <a:t>Bottom left--Minor worker </a:t>
            </a:r>
            <a:br>
              <a:rPr lang="en-NZ" sz="2400" b="1" dirty="0"/>
            </a:br>
            <a:r>
              <a:rPr lang="en-NZ" sz="2400" b="1" dirty="0"/>
              <a:t>Bottom middle--Intermediate worker </a:t>
            </a:r>
            <a:br>
              <a:rPr lang="en-NZ" sz="2400" b="1" dirty="0"/>
            </a:br>
            <a:r>
              <a:rPr lang="en-NZ" sz="2400" b="1" dirty="0"/>
              <a:t>Bottom right--Major worker. </a:t>
            </a:r>
          </a:p>
        </p:txBody>
      </p:sp>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1029</TotalTime>
  <Words>848</Words>
  <Application>Microsoft Office PowerPoint</Application>
  <PresentationFormat>On-screen Show (4:3)</PresentationFormat>
  <Paragraphs>75</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Default Design</vt:lpstr>
      <vt:lpstr>Intraspecific co-operative responses</vt:lpstr>
      <vt:lpstr>Group formation</vt:lpstr>
      <vt:lpstr>PowerPoint Presentation</vt:lpstr>
      <vt:lpstr>PowerPoint Presentation</vt:lpstr>
      <vt:lpstr>PowerPoint Presentation</vt:lpstr>
      <vt:lpstr>PowerPoint Presentation</vt:lpstr>
      <vt:lpstr>Protection (cont’d)</vt:lpstr>
      <vt:lpstr>PowerPoint Presentation</vt:lpstr>
      <vt:lpstr>PowerPoint Presentation</vt:lpstr>
      <vt:lpstr>PowerPoint Presentation</vt:lpstr>
      <vt:lpstr>PowerPoint Presentation</vt:lpstr>
      <vt:lpstr>PowerPoint Presentation</vt:lpstr>
      <vt:lpstr>PowerPoint Presentation</vt:lpstr>
      <vt:lpstr>Disadvantages of group behaviour</vt:lpstr>
      <vt:lpstr>Altruism</vt:lpstr>
      <vt:lpstr>Kin Selection</vt:lpstr>
      <vt:lpstr>Courtship and pair-bond formation </vt:lpstr>
      <vt:lpstr>PowerPoint Presentation</vt:lpstr>
      <vt:lpstr>Mating rituals of some species of duck</vt:lpstr>
      <vt:lpstr>Albatross courtship ritual</vt:lpstr>
      <vt:lpstr>PowerPoint Presentation</vt:lpstr>
      <vt:lpstr>PowerPoint Presentation</vt:lpstr>
      <vt:lpstr>A male Mandrill</vt:lpstr>
      <vt:lpstr>Frigate birds</vt:lpstr>
      <vt:lpstr>PowerPoint Presentation</vt:lpstr>
      <vt:lpstr>PowerPoint Presentation</vt:lpstr>
      <vt:lpstr>PowerPoint Presentation</vt:lpstr>
      <vt:lpstr>The importance of having a big tail</vt:lpstr>
      <vt:lpstr>Oh those Aussie bower birds</vt:lpstr>
      <vt:lpstr>Or if that didn’t impress you</vt:lpstr>
      <vt:lpstr>PowerPoint Presentation</vt:lpstr>
      <vt:lpstr>PowerPoint Presentation</vt:lpstr>
      <vt:lpstr>PowerPoint Presentation</vt:lpstr>
      <vt:lpstr>And to the winner …..</vt:lpstr>
      <vt:lpstr>Kakapo</vt:lpstr>
      <vt:lpstr>A male booming</vt:lpstr>
      <vt:lpstr>PowerPoint Presentation</vt:lpstr>
      <vt:lpstr>Pair bond</vt:lpstr>
    </vt:vector>
  </TitlesOfParts>
  <Company>St. Marys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Intraspecific co-operative responses</dc:title>
  <dc:creator>Rick Wood</dc:creator>
  <cp:lastModifiedBy>Educator</cp:lastModifiedBy>
  <cp:revision>29</cp:revision>
  <dcterms:created xsi:type="dcterms:W3CDTF">2008-03-27T01:01:05Z</dcterms:created>
  <dcterms:modified xsi:type="dcterms:W3CDTF">2013-03-08T00:09:44Z</dcterms:modified>
</cp:coreProperties>
</file>